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2" autoAdjust="0"/>
    <p:restoredTop sz="94660"/>
  </p:normalViewPr>
  <p:slideViewPr>
    <p:cSldViewPr snapToGrid="0">
      <p:cViewPr varScale="1">
        <p:scale>
          <a:sx n="94" d="100"/>
          <a:sy n="94" d="100"/>
        </p:scale>
        <p:origin x="84"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14A19-E868-CE71-3552-7C4A95438B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E38E54-3D16-25E1-CF16-155521B0C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47CBA7-F1AB-138D-BCF4-9B9D45E131C7}"/>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5" name="Footer Placeholder 4">
            <a:extLst>
              <a:ext uri="{FF2B5EF4-FFF2-40B4-BE49-F238E27FC236}">
                <a16:creationId xmlns:a16="http://schemas.microsoft.com/office/drawing/2014/main" id="{6A255957-2E46-E75E-25D9-B21B525E0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05C12-FEA1-4462-B9F8-755BE2D39770}"/>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93126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088E0-BC16-2832-0E70-354BEF7EE3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83021A-A8D5-E83A-A942-EB65902248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69DAA-2538-9096-1960-4739175CCCD9}"/>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5" name="Footer Placeholder 4">
            <a:extLst>
              <a:ext uri="{FF2B5EF4-FFF2-40B4-BE49-F238E27FC236}">
                <a16:creationId xmlns:a16="http://schemas.microsoft.com/office/drawing/2014/main" id="{73E95D3A-5F6A-FCBB-2C40-477085D11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C67FF-8A94-8C87-2132-EE11F9663427}"/>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246596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D7FAA4-6865-803B-C295-8AF621F98E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B94502-7297-04EB-5142-291457D413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D8AE2-B4A3-8384-8087-4FE128C265D2}"/>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5" name="Footer Placeholder 4">
            <a:extLst>
              <a:ext uri="{FF2B5EF4-FFF2-40B4-BE49-F238E27FC236}">
                <a16:creationId xmlns:a16="http://schemas.microsoft.com/office/drawing/2014/main" id="{16E40346-723A-0E0B-F99C-EABC4561F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4FA48-4C95-89AA-3B68-E69BA0F512AC}"/>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190234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01D3-0D68-F12C-5A8F-03E74FB5F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66C22-E4BA-5F9A-2C72-9BE7D63C42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28F29-B296-D1BF-9820-5C4902F8DDBB}"/>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5" name="Footer Placeholder 4">
            <a:extLst>
              <a:ext uri="{FF2B5EF4-FFF2-40B4-BE49-F238E27FC236}">
                <a16:creationId xmlns:a16="http://schemas.microsoft.com/office/drawing/2014/main" id="{EC1CFB80-4505-9717-9713-E2499E6A4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C15C9-8842-1D4D-1CE7-4B7FDE590BE6}"/>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319253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274A-3D74-A3EF-94F2-55F4048BA6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46ED2F-8AE9-D74D-181E-E77DCBF44E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4810F6-AA19-80A8-4AE3-9C53C05DBD66}"/>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5" name="Footer Placeholder 4">
            <a:extLst>
              <a:ext uri="{FF2B5EF4-FFF2-40B4-BE49-F238E27FC236}">
                <a16:creationId xmlns:a16="http://schemas.microsoft.com/office/drawing/2014/main" id="{93BB02C8-9457-5D79-82A2-8D22F5BD4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25659-B4EF-67F3-B17A-02327162CAEF}"/>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1818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7E17-CEBE-2BE6-6112-57C6E8A79F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B461E0-320B-36DD-A2BE-2E8001F06E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69C9D-B042-221E-6B95-D9C2F0D772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DEEB16-0AE0-D3B1-E081-05D0D4BF577E}"/>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6" name="Footer Placeholder 5">
            <a:extLst>
              <a:ext uri="{FF2B5EF4-FFF2-40B4-BE49-F238E27FC236}">
                <a16:creationId xmlns:a16="http://schemas.microsoft.com/office/drawing/2014/main" id="{54D975B4-D45D-DC78-9986-10EBDA1133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CDE93-A61A-3462-91E1-783AC563944F}"/>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249385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5A3D4-1B9C-2CE4-804E-B236D7F373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C3BCCF-B90D-34BC-247D-32AD3988C0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840EA8-82CA-F502-B2BD-EA83A8BE51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7FA473-46CC-8EE3-719B-5CD5623C85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2D70D4-9BA1-0802-3BE3-34537BC141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471DFB-B6A4-C263-38E9-2CC69ADD2D36}"/>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8" name="Footer Placeholder 7">
            <a:extLst>
              <a:ext uri="{FF2B5EF4-FFF2-40B4-BE49-F238E27FC236}">
                <a16:creationId xmlns:a16="http://schemas.microsoft.com/office/drawing/2014/main" id="{7B870B7A-59EE-BF4D-6584-372A7687F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0F466E-439A-679C-9E82-AB6DA3ACD23B}"/>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123488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E1DD-4843-CC64-40E9-7342409768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6561C4-0C3E-D2AF-4D06-80334062D15C}"/>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4" name="Footer Placeholder 3">
            <a:extLst>
              <a:ext uri="{FF2B5EF4-FFF2-40B4-BE49-F238E27FC236}">
                <a16:creationId xmlns:a16="http://schemas.microsoft.com/office/drawing/2014/main" id="{12B7FCB3-916A-D0A2-CB9E-723FF32562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8F6B52-30C7-B8CB-6211-4D447EF1FE9C}"/>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147833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BC25C5-0F9B-6E04-0E34-40BB12A2011E}"/>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3" name="Footer Placeholder 2">
            <a:extLst>
              <a:ext uri="{FF2B5EF4-FFF2-40B4-BE49-F238E27FC236}">
                <a16:creationId xmlns:a16="http://schemas.microsoft.com/office/drawing/2014/main" id="{F70F7627-2DA4-D202-4C2E-1DC37F2662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5BA2B0-9C9F-5156-0E1D-525DD952ACB1}"/>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98461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9A0D-BEDF-872B-21AC-086D23849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120574-DCAB-E7B5-47C3-5F91CFFB2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723FC3-F5D9-0604-ED7E-00386CF51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AFB186-18DF-7A22-B568-CF2ADB1B8155}"/>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6" name="Footer Placeholder 5">
            <a:extLst>
              <a:ext uri="{FF2B5EF4-FFF2-40B4-BE49-F238E27FC236}">
                <a16:creationId xmlns:a16="http://schemas.microsoft.com/office/drawing/2014/main" id="{05F23345-0A8B-CA52-F192-200D999AB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9B1CB-EC4D-3A2D-3978-C93EF1049B3E}"/>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347684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E5F2-3C0A-3B0D-F11D-5FC6226F3E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A127DA-CF8F-6EED-DFC4-22230AA3AD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D63051-39AC-CB85-46B2-895E7FCC9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D37DF-9ADD-8484-70BC-2B18315D4584}"/>
              </a:ext>
            </a:extLst>
          </p:cNvPr>
          <p:cNvSpPr>
            <a:spLocks noGrp="1"/>
          </p:cNvSpPr>
          <p:nvPr>
            <p:ph type="dt" sz="half" idx="10"/>
          </p:nvPr>
        </p:nvSpPr>
        <p:spPr/>
        <p:txBody>
          <a:bodyPr/>
          <a:lstStyle/>
          <a:p>
            <a:fld id="{55F41308-22E1-49DE-BFDE-176C728B91C3}" type="datetimeFigureOut">
              <a:rPr lang="en-US" smtClean="0"/>
              <a:t>5/24/2023</a:t>
            </a:fld>
            <a:endParaRPr lang="en-US"/>
          </a:p>
        </p:txBody>
      </p:sp>
      <p:sp>
        <p:nvSpPr>
          <p:cNvPr id="6" name="Footer Placeholder 5">
            <a:extLst>
              <a:ext uri="{FF2B5EF4-FFF2-40B4-BE49-F238E27FC236}">
                <a16:creationId xmlns:a16="http://schemas.microsoft.com/office/drawing/2014/main" id="{990C284B-0C63-6428-6B63-1D312CA86E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DB95BB-D424-8A9F-4F72-62CFF53D3841}"/>
              </a:ext>
            </a:extLst>
          </p:cNvPr>
          <p:cNvSpPr>
            <a:spLocks noGrp="1"/>
          </p:cNvSpPr>
          <p:nvPr>
            <p:ph type="sldNum" sz="quarter" idx="12"/>
          </p:nvPr>
        </p:nvSpPr>
        <p:spPr/>
        <p:txBody>
          <a:bodyPr/>
          <a:lstStyle/>
          <a:p>
            <a:fld id="{209EEA95-759C-4328-B1A0-8C89C29BB7D2}" type="slidenum">
              <a:rPr lang="en-US" smtClean="0"/>
              <a:t>‹#›</a:t>
            </a:fld>
            <a:endParaRPr lang="en-US"/>
          </a:p>
        </p:txBody>
      </p:sp>
    </p:spTree>
    <p:extLst>
      <p:ext uri="{BB962C8B-B14F-4D97-AF65-F5344CB8AC3E}">
        <p14:creationId xmlns:p14="http://schemas.microsoft.com/office/powerpoint/2010/main" val="338999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7036B-2220-8015-B1FB-12B5B5CCF4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00C1FE-DC2B-33BD-8F22-0CF858EDF9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7372A-38DD-C8CE-186B-DE6D6BB7C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41308-22E1-49DE-BFDE-176C728B91C3}" type="datetimeFigureOut">
              <a:rPr lang="en-US" smtClean="0"/>
              <a:t>5/24/2023</a:t>
            </a:fld>
            <a:endParaRPr lang="en-US"/>
          </a:p>
        </p:txBody>
      </p:sp>
      <p:sp>
        <p:nvSpPr>
          <p:cNvPr id="5" name="Footer Placeholder 4">
            <a:extLst>
              <a:ext uri="{FF2B5EF4-FFF2-40B4-BE49-F238E27FC236}">
                <a16:creationId xmlns:a16="http://schemas.microsoft.com/office/drawing/2014/main" id="{831173A3-BA75-3BBA-C3D1-6CD6670B88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86D7E3-566C-7E13-F72E-8706046522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EEA95-759C-4328-B1A0-8C89C29BB7D2}" type="slidenum">
              <a:rPr lang="en-US" smtClean="0"/>
              <a:t>‹#›</a:t>
            </a:fld>
            <a:endParaRPr lang="en-US"/>
          </a:p>
        </p:txBody>
      </p:sp>
    </p:spTree>
    <p:extLst>
      <p:ext uri="{BB962C8B-B14F-4D97-AF65-F5344CB8AC3E}">
        <p14:creationId xmlns:p14="http://schemas.microsoft.com/office/powerpoint/2010/main" val="1765169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bby.cutrumbes@mahouse.gov" TargetMode="External"/><Relationship Id="rId2" Type="http://schemas.openxmlformats.org/officeDocument/2006/relationships/hyperlink" Target="mailto:michelle.Ciccolo@mahouse.gov" TargetMode="External"/><Relationship Id="rId1" Type="http://schemas.openxmlformats.org/officeDocument/2006/relationships/slideLayout" Target="../slideLayouts/slideLayout1.xml"/><Relationship Id="rId4" Type="http://schemas.openxmlformats.org/officeDocument/2006/relationships/hyperlink" Target="mailto:Brendan.crighton@masenate.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2CDA2-EF46-6A12-253B-0313B34517EF}"/>
              </a:ext>
            </a:extLst>
          </p:cNvPr>
          <p:cNvSpPr>
            <a:spLocks noGrp="1"/>
          </p:cNvSpPr>
          <p:nvPr>
            <p:ph type="ctrTitle"/>
          </p:nvPr>
        </p:nvSpPr>
        <p:spPr/>
        <p:txBody>
          <a:bodyPr/>
          <a:lstStyle/>
          <a:p>
            <a:r>
              <a:rPr lang="en-US" dirty="0"/>
              <a:t>Legislative Trails Caucus</a:t>
            </a:r>
          </a:p>
        </p:txBody>
      </p:sp>
      <p:sp>
        <p:nvSpPr>
          <p:cNvPr id="3" name="Subtitle 2">
            <a:extLst>
              <a:ext uri="{FF2B5EF4-FFF2-40B4-BE49-F238E27FC236}">
                <a16:creationId xmlns:a16="http://schemas.microsoft.com/office/drawing/2014/main" id="{75672EDC-0992-C602-B312-1C474C5DBF75}"/>
              </a:ext>
            </a:extLst>
          </p:cNvPr>
          <p:cNvSpPr>
            <a:spLocks noGrp="1"/>
          </p:cNvSpPr>
          <p:nvPr>
            <p:ph type="subTitle" idx="1"/>
          </p:nvPr>
        </p:nvSpPr>
        <p:spPr/>
        <p:txBody>
          <a:bodyPr/>
          <a:lstStyle/>
          <a:p>
            <a:r>
              <a:rPr lang="en-US" dirty="0"/>
              <a:t>Welcome! </a:t>
            </a:r>
          </a:p>
          <a:p>
            <a:r>
              <a:rPr lang="en-US" dirty="0"/>
              <a:t>Chaired by Representative Michelle Ciccolo and </a:t>
            </a:r>
          </a:p>
          <a:p>
            <a:r>
              <a:rPr lang="en-US" dirty="0"/>
              <a:t>Senator Brendan </a:t>
            </a:r>
            <a:r>
              <a:rPr lang="en-US" dirty="0" err="1"/>
              <a:t>Crighton</a:t>
            </a:r>
            <a:endParaRPr lang="en-US" dirty="0"/>
          </a:p>
        </p:txBody>
      </p:sp>
    </p:spTree>
    <p:extLst>
      <p:ext uri="{BB962C8B-B14F-4D97-AF65-F5344CB8AC3E}">
        <p14:creationId xmlns:p14="http://schemas.microsoft.com/office/powerpoint/2010/main" val="301865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CB7EF-A1F1-5956-6739-DA50739814BC}"/>
              </a:ext>
            </a:extLst>
          </p:cNvPr>
          <p:cNvSpPr>
            <a:spLocks noGrp="1"/>
          </p:cNvSpPr>
          <p:nvPr>
            <p:ph type="title"/>
          </p:nvPr>
        </p:nvSpPr>
        <p:spPr/>
        <p:txBody>
          <a:bodyPr>
            <a:normAutofit/>
          </a:bodyPr>
          <a:lstStyle/>
          <a:p>
            <a:r>
              <a:rPr lang="en-US" sz="4800" dirty="0"/>
              <a:t>What is our mission?</a:t>
            </a:r>
          </a:p>
        </p:txBody>
      </p:sp>
      <p:sp>
        <p:nvSpPr>
          <p:cNvPr id="3" name="Content Placeholder 2">
            <a:extLst>
              <a:ext uri="{FF2B5EF4-FFF2-40B4-BE49-F238E27FC236}">
                <a16:creationId xmlns:a16="http://schemas.microsoft.com/office/drawing/2014/main" id="{754FA44D-3D7E-9C00-CC1E-0EEA12A2ED27}"/>
              </a:ext>
            </a:extLst>
          </p:cNvPr>
          <p:cNvSpPr>
            <a:spLocks noGrp="1"/>
          </p:cNvSpPr>
          <p:nvPr>
            <p:ph idx="1"/>
          </p:nvPr>
        </p:nvSpPr>
        <p:spPr>
          <a:xfrm>
            <a:off x="838199" y="1825625"/>
            <a:ext cx="10811933" cy="4351338"/>
          </a:xfrm>
        </p:spPr>
        <p:txBody>
          <a:bodyPr>
            <a:normAutofit/>
          </a:bodyPr>
          <a:lstStyle/>
          <a:p>
            <a:pPr marL="0" indent="0">
              <a:lnSpc>
                <a:spcPct val="150000"/>
              </a:lnSpc>
              <a:buNone/>
            </a:pPr>
            <a:r>
              <a:rPr lang="en-US" sz="3200" i="1" dirty="0"/>
              <a:t>The Massachusetts Legislative Trails Caucus works to educate legislators and the public on the community benefits of trails and advocates to advance measures in the legislature and executive branch that support their creation and maintenance. </a:t>
            </a:r>
          </a:p>
        </p:txBody>
      </p:sp>
    </p:spTree>
    <p:extLst>
      <p:ext uri="{BB962C8B-B14F-4D97-AF65-F5344CB8AC3E}">
        <p14:creationId xmlns:p14="http://schemas.microsoft.com/office/powerpoint/2010/main" val="171219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E9B6D-533C-44A6-BF6F-4630BBF20303}"/>
              </a:ext>
            </a:extLst>
          </p:cNvPr>
          <p:cNvSpPr>
            <a:spLocks noGrp="1"/>
          </p:cNvSpPr>
          <p:nvPr>
            <p:ph type="title"/>
          </p:nvPr>
        </p:nvSpPr>
        <p:spPr/>
        <p:txBody>
          <a:bodyPr>
            <a:normAutofit/>
          </a:bodyPr>
          <a:lstStyle/>
          <a:p>
            <a:r>
              <a:rPr lang="en-US" sz="4800" dirty="0"/>
              <a:t>How do we approach our work?</a:t>
            </a:r>
          </a:p>
        </p:txBody>
      </p:sp>
      <p:sp>
        <p:nvSpPr>
          <p:cNvPr id="3" name="Content Placeholder 2">
            <a:extLst>
              <a:ext uri="{FF2B5EF4-FFF2-40B4-BE49-F238E27FC236}">
                <a16:creationId xmlns:a16="http://schemas.microsoft.com/office/drawing/2014/main" id="{0918DA8F-B064-7D34-5C68-5CE5B047B306}"/>
              </a:ext>
            </a:extLst>
          </p:cNvPr>
          <p:cNvSpPr>
            <a:spLocks noGrp="1"/>
          </p:cNvSpPr>
          <p:nvPr>
            <p:ph idx="1"/>
          </p:nvPr>
        </p:nvSpPr>
        <p:spPr>
          <a:xfrm>
            <a:off x="448734" y="1934633"/>
            <a:ext cx="11523134" cy="4558242"/>
          </a:xfrm>
        </p:spPr>
        <p:txBody>
          <a:bodyPr>
            <a:normAutofit/>
          </a:bodyPr>
          <a:lstStyle/>
          <a:p>
            <a:pPr marL="0" indent="0">
              <a:lnSpc>
                <a:spcPct val="150000"/>
              </a:lnSpc>
              <a:buNone/>
            </a:pPr>
            <a:r>
              <a:rPr lang="en-US" sz="3200" i="1" dirty="0"/>
              <a:t>Sponsoring and testifying on legislation, testifying at administrative and regulatory hearings, producing written advocacy letters and emails, weighing in on the budget and CIP, hosting educational forums, disseminating information, and sponsoring site visits, bike rides, and trail walks.</a:t>
            </a:r>
          </a:p>
        </p:txBody>
      </p:sp>
    </p:spTree>
    <p:extLst>
      <p:ext uri="{BB962C8B-B14F-4D97-AF65-F5344CB8AC3E}">
        <p14:creationId xmlns:p14="http://schemas.microsoft.com/office/powerpoint/2010/main" val="182600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57BB7-7394-E60C-E3F7-3DFD002C4554}"/>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FB01D058-A1AD-96D9-FAEB-0A2AA6E49829}"/>
              </a:ext>
            </a:extLst>
          </p:cNvPr>
          <p:cNvSpPr>
            <a:spLocks noGrp="1"/>
          </p:cNvSpPr>
          <p:nvPr>
            <p:ph idx="1"/>
          </p:nvPr>
        </p:nvSpPr>
        <p:spPr>
          <a:xfrm>
            <a:off x="584199" y="1825625"/>
            <a:ext cx="11387667" cy="4846108"/>
          </a:xfrm>
        </p:spPr>
        <p:txBody>
          <a:bodyPr>
            <a:normAutofit/>
          </a:bodyPr>
          <a:lstStyle/>
          <a:p>
            <a:pPr marL="342900" indent="-342900">
              <a:buFont typeface="+mj-lt"/>
              <a:buAutoNum type="arabicPeriod"/>
            </a:pPr>
            <a:r>
              <a:rPr lang="en-US" sz="2400" b="0" i="0" u="none" strike="noStrike" dirty="0">
                <a:solidFill>
                  <a:srgbClr val="000000"/>
                </a:solidFill>
                <a:effectLst/>
                <a:latin typeface="Arial" panose="020B0604020202020204" pitchFamily="34" charset="0"/>
              </a:rPr>
              <a:t>Establish the Caucus in the Legislature. </a:t>
            </a:r>
            <a:endParaRPr lang="en-US" sz="2400" dirty="0">
              <a:solidFill>
                <a:srgbClr val="000000"/>
              </a:solidFill>
              <a:latin typeface="Arial" panose="020B0604020202020204" pitchFamily="34" charset="0"/>
            </a:endParaRPr>
          </a:p>
          <a:p>
            <a:pPr marL="342900" indent="-342900">
              <a:buFont typeface="+mj-lt"/>
              <a:buAutoNum type="arabicPeriod"/>
            </a:pPr>
            <a:r>
              <a:rPr lang="en-US" sz="2400" b="0" i="0" u="none" strike="noStrike" dirty="0">
                <a:solidFill>
                  <a:srgbClr val="000000"/>
                </a:solidFill>
                <a:effectLst/>
                <a:latin typeface="Arial" panose="020B0604020202020204" pitchFamily="34" charset="0"/>
              </a:rPr>
              <a:t>Engage legislators both within and outside of the Caucus, especially those that have trail projects in their district. </a:t>
            </a:r>
            <a:endParaRPr lang="en-US" sz="2400" dirty="0">
              <a:solidFill>
                <a:srgbClr val="000000"/>
              </a:solidFill>
              <a:latin typeface="Arial" panose="020B0604020202020204" pitchFamily="34" charset="0"/>
            </a:endParaRPr>
          </a:p>
          <a:p>
            <a:pPr marL="342900" indent="-342900">
              <a:buFont typeface="+mj-lt"/>
              <a:buAutoNum type="arabicPeriod"/>
            </a:pPr>
            <a:r>
              <a:rPr lang="en-US" sz="2400" b="0" i="0" u="none" strike="noStrike" dirty="0">
                <a:solidFill>
                  <a:srgbClr val="000000"/>
                </a:solidFill>
                <a:effectLst/>
                <a:latin typeface="Arial" panose="020B0604020202020204" pitchFamily="34" charset="0"/>
              </a:rPr>
              <a:t>Identify and support legislation that advances trails. </a:t>
            </a:r>
            <a:endParaRPr lang="en-US" sz="2400" dirty="0">
              <a:solidFill>
                <a:srgbClr val="000000"/>
              </a:solidFill>
              <a:latin typeface="Arial" panose="020B0604020202020204" pitchFamily="34" charset="0"/>
            </a:endParaRPr>
          </a:p>
          <a:p>
            <a:pPr marL="342900" indent="-342900">
              <a:buFont typeface="+mj-lt"/>
              <a:buAutoNum type="arabicPeriod"/>
            </a:pPr>
            <a:r>
              <a:rPr lang="en-US" sz="2400" b="0" i="0" u="none" strike="noStrike" dirty="0">
                <a:solidFill>
                  <a:srgbClr val="000000"/>
                </a:solidFill>
                <a:effectLst/>
                <a:latin typeface="Arial" panose="020B0604020202020204" pitchFamily="34" charset="0"/>
              </a:rPr>
              <a:t>Advocate for consistent and increased funding in the CIP and Operating Budget. </a:t>
            </a:r>
            <a:endParaRPr lang="en-US" sz="2400" dirty="0">
              <a:solidFill>
                <a:srgbClr val="000000"/>
              </a:solidFill>
              <a:latin typeface="Arial" panose="020B0604020202020204" pitchFamily="34" charset="0"/>
            </a:endParaRPr>
          </a:p>
          <a:p>
            <a:pPr marL="342900" indent="-342900">
              <a:buFont typeface="+mj-lt"/>
              <a:buAutoNum type="arabicPeriod"/>
            </a:pPr>
            <a:r>
              <a:rPr lang="en-US" sz="2400" b="0" i="0" u="none" strike="noStrike" dirty="0">
                <a:solidFill>
                  <a:srgbClr val="000000"/>
                </a:solidFill>
                <a:effectLst/>
                <a:latin typeface="Arial" panose="020B0604020202020204" pitchFamily="34" charset="0"/>
              </a:rPr>
              <a:t>Identify and weigh in on any regulatory and permitting hurdles that need attention and updating.</a:t>
            </a:r>
          </a:p>
          <a:p>
            <a:pPr marL="342900" indent="-342900">
              <a:buFont typeface="+mj-lt"/>
              <a:buAutoNum type="arabicPeriod"/>
            </a:pPr>
            <a:r>
              <a:rPr lang="en-US" sz="2400" b="0" i="0" u="none" strike="noStrike" dirty="0">
                <a:solidFill>
                  <a:srgbClr val="000000"/>
                </a:solidFill>
                <a:effectLst/>
                <a:latin typeface="Arial" panose="020B0604020202020204" pitchFamily="34" charset="0"/>
              </a:rPr>
              <a:t>Educate legislators on matters relating to trails, including transportation and economic development benefits.</a:t>
            </a:r>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1713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E1A9-A76D-AFFB-2849-0321530F57FF}"/>
              </a:ext>
            </a:extLst>
          </p:cNvPr>
          <p:cNvSpPr>
            <a:spLocks noGrp="1"/>
          </p:cNvSpPr>
          <p:nvPr>
            <p:ph type="title"/>
          </p:nvPr>
        </p:nvSpPr>
        <p:spPr/>
        <p:txBody>
          <a:bodyPr/>
          <a:lstStyle/>
          <a:p>
            <a:r>
              <a:rPr lang="en-US" dirty="0"/>
              <a:t>Legislation	</a:t>
            </a:r>
          </a:p>
        </p:txBody>
      </p:sp>
      <p:sp>
        <p:nvSpPr>
          <p:cNvPr id="3" name="Content Placeholder 2">
            <a:extLst>
              <a:ext uri="{FF2B5EF4-FFF2-40B4-BE49-F238E27FC236}">
                <a16:creationId xmlns:a16="http://schemas.microsoft.com/office/drawing/2014/main" id="{D043C0D6-03B5-C7BA-2116-128DAB246704}"/>
              </a:ext>
            </a:extLst>
          </p:cNvPr>
          <p:cNvSpPr>
            <a:spLocks noGrp="1"/>
          </p:cNvSpPr>
          <p:nvPr>
            <p:ph idx="1"/>
          </p:nvPr>
        </p:nvSpPr>
        <p:spPr/>
        <p:txBody>
          <a:bodyPr>
            <a:normAutofit lnSpcReduction="10000"/>
          </a:bodyPr>
          <a:lstStyle/>
          <a:p>
            <a:pPr marL="457200" lvl="1" indent="0">
              <a:buNone/>
            </a:pPr>
            <a:r>
              <a:rPr lang="en-US" b="1" dirty="0"/>
              <a:t>H.769 An Act to Establish a Local Option Municipal Excise Tax on Unused Utility Corridors</a:t>
            </a:r>
          </a:p>
          <a:p>
            <a:pPr lvl="2"/>
            <a:r>
              <a:rPr lang="en-US" sz="2400" dirty="0"/>
              <a:t>The bill establishes a Trails Access Working Group within DCR to evaluate current access to paved and unpaved trails in the Commonwealth. The working group will also review how wetlands policy affects accessibility, and current federal guidelines, and review best practices nationwide.</a:t>
            </a:r>
          </a:p>
          <a:p>
            <a:pPr lvl="2"/>
            <a:endParaRPr lang="en-US" sz="2400" dirty="0"/>
          </a:p>
          <a:p>
            <a:pPr marL="457200" lvl="1" indent="0">
              <a:buNone/>
            </a:pPr>
            <a:r>
              <a:rPr lang="en-US" b="1" dirty="0"/>
              <a:t>H.3158 An Act Establishing the Municipal Utility Corridor Public Access Program</a:t>
            </a:r>
          </a:p>
          <a:p>
            <a:pPr lvl="2"/>
            <a:r>
              <a:rPr lang="en-US" sz="2400" dirty="0"/>
              <a:t>This directs the Department of Public Utilities to establish a process to facilitate opportunities for municipalities to enter into no-cost agreements with utility companies to open up utility corridors for public transportation or recreational purposes. </a:t>
            </a:r>
          </a:p>
        </p:txBody>
      </p:sp>
    </p:spTree>
    <p:extLst>
      <p:ext uri="{BB962C8B-B14F-4D97-AF65-F5344CB8AC3E}">
        <p14:creationId xmlns:p14="http://schemas.microsoft.com/office/powerpoint/2010/main" val="1530315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54E4-730E-7386-2F1E-90BF5B9274C0}"/>
              </a:ext>
            </a:extLst>
          </p:cNvPr>
          <p:cNvSpPr>
            <a:spLocks noGrp="1"/>
          </p:cNvSpPr>
          <p:nvPr>
            <p:ph type="title"/>
          </p:nvPr>
        </p:nvSpPr>
        <p:spPr>
          <a:xfrm>
            <a:off x="4650527" y="28101"/>
            <a:ext cx="3334173" cy="1325563"/>
          </a:xfrm>
        </p:spPr>
        <p:txBody>
          <a:bodyPr/>
          <a:lstStyle/>
          <a:p>
            <a:r>
              <a:rPr lang="en-US" dirty="0"/>
              <a:t>Membership</a:t>
            </a:r>
          </a:p>
        </p:txBody>
      </p:sp>
      <p:sp>
        <p:nvSpPr>
          <p:cNvPr id="3" name="Content Placeholder 2">
            <a:extLst>
              <a:ext uri="{FF2B5EF4-FFF2-40B4-BE49-F238E27FC236}">
                <a16:creationId xmlns:a16="http://schemas.microsoft.com/office/drawing/2014/main" id="{A96D2442-FFE3-F334-DCD4-90875D961C52}"/>
              </a:ext>
            </a:extLst>
          </p:cNvPr>
          <p:cNvSpPr>
            <a:spLocks noGrp="1"/>
          </p:cNvSpPr>
          <p:nvPr>
            <p:ph idx="1"/>
          </p:nvPr>
        </p:nvSpPr>
        <p:spPr>
          <a:xfrm>
            <a:off x="838200" y="1212427"/>
            <a:ext cx="3146638" cy="5449145"/>
          </a:xfrm>
        </p:spPr>
        <p:txBody>
          <a:bodyPr>
            <a:noAutofit/>
          </a:bodyPr>
          <a:lstStyle/>
          <a:p>
            <a:pPr marL="0" indent="0">
              <a:buNone/>
            </a:pPr>
            <a:r>
              <a:rPr lang="en-US" sz="1800" b="1" dirty="0"/>
              <a:t>1. Rep. Aaron Saunders</a:t>
            </a:r>
          </a:p>
          <a:p>
            <a:pPr marL="0" indent="0">
              <a:buNone/>
            </a:pPr>
            <a:r>
              <a:rPr lang="en-US" sz="1800" b="1" dirty="0"/>
              <a:t>2. Rep. Adrianne Ramos</a:t>
            </a:r>
          </a:p>
          <a:p>
            <a:pPr marL="0" indent="0">
              <a:buNone/>
            </a:pPr>
            <a:r>
              <a:rPr lang="en-US" sz="1800" b="1" dirty="0"/>
              <a:t>3. Rep. Andy Vargas</a:t>
            </a:r>
          </a:p>
          <a:p>
            <a:pPr marL="0" indent="0">
              <a:buNone/>
            </a:pPr>
            <a:r>
              <a:rPr lang="en-US" sz="1800" b="1" dirty="0"/>
              <a:t>4. Rep. Brian Ashe</a:t>
            </a:r>
          </a:p>
          <a:p>
            <a:pPr marL="0" indent="0">
              <a:buNone/>
            </a:pPr>
            <a:r>
              <a:rPr lang="en-US" sz="1800" b="1" dirty="0"/>
              <a:t>5. Rep. Carole </a:t>
            </a:r>
            <a:r>
              <a:rPr lang="en-US" sz="1800" b="1" dirty="0" err="1"/>
              <a:t>Fiola</a:t>
            </a:r>
            <a:endParaRPr lang="en-US" sz="1800" b="1" dirty="0"/>
          </a:p>
          <a:p>
            <a:pPr marL="0" indent="0">
              <a:buNone/>
            </a:pPr>
            <a:r>
              <a:rPr lang="en-US" sz="1800" b="1" dirty="0"/>
              <a:t>6. Rep. Christopher Flanagan</a:t>
            </a:r>
          </a:p>
          <a:p>
            <a:pPr marL="0" indent="0">
              <a:buNone/>
            </a:pPr>
            <a:r>
              <a:rPr lang="en-US" sz="1800" b="1" dirty="0"/>
              <a:t>7. Rep. David </a:t>
            </a:r>
            <a:r>
              <a:rPr lang="en-US" sz="1800" b="1" dirty="0" err="1"/>
              <a:t>Decoste</a:t>
            </a:r>
            <a:endParaRPr lang="en-US" sz="1800" b="1" dirty="0"/>
          </a:p>
          <a:p>
            <a:pPr marL="0" indent="0">
              <a:buNone/>
            </a:pPr>
            <a:r>
              <a:rPr lang="en-US" sz="1800" b="1" dirty="0"/>
              <a:t>8. Rep. Dawne Shand</a:t>
            </a:r>
          </a:p>
          <a:p>
            <a:pPr marL="0" indent="0">
              <a:buNone/>
            </a:pPr>
            <a:r>
              <a:rPr lang="en-US" sz="1800" b="1" dirty="0"/>
              <a:t>9. Rep. Francisco </a:t>
            </a:r>
            <a:r>
              <a:rPr lang="en-US" sz="1800" b="1" dirty="0" err="1"/>
              <a:t>Paulino</a:t>
            </a:r>
            <a:endParaRPr lang="en-US" sz="1800" b="1" dirty="0"/>
          </a:p>
          <a:p>
            <a:pPr marL="0" indent="0">
              <a:buNone/>
            </a:pPr>
            <a:r>
              <a:rPr lang="en-US" sz="1800" b="1" dirty="0"/>
              <a:t>10. Rep. Jack Patrick Lewis</a:t>
            </a:r>
          </a:p>
          <a:p>
            <a:pPr marL="0" indent="0">
              <a:buNone/>
            </a:pPr>
            <a:r>
              <a:rPr lang="en-US" sz="1800" b="1" dirty="0"/>
              <a:t>11. Rep. James Arena-DeRosa</a:t>
            </a:r>
          </a:p>
          <a:p>
            <a:pPr marL="0" indent="0">
              <a:buNone/>
            </a:pPr>
            <a:r>
              <a:rPr lang="en-US" sz="1800" b="1" dirty="0"/>
              <a:t>12. Rep. Jeff Roy</a:t>
            </a:r>
          </a:p>
          <a:p>
            <a:pPr marL="0" indent="0">
              <a:buNone/>
            </a:pPr>
            <a:r>
              <a:rPr lang="en-US" sz="1800" b="1" dirty="0"/>
              <a:t>13. Rep. Joe McKenna</a:t>
            </a:r>
          </a:p>
          <a:p>
            <a:pPr marL="0" indent="0">
              <a:buNone/>
            </a:pPr>
            <a:r>
              <a:rPr lang="en-US" sz="1800" b="1" dirty="0"/>
              <a:t>14. Rep. John Barrett III</a:t>
            </a:r>
          </a:p>
          <a:p>
            <a:pPr marL="0" indent="0">
              <a:buNone/>
            </a:pPr>
            <a:r>
              <a:rPr lang="en-US" sz="1800" b="1" dirty="0"/>
              <a:t>15. Rep. Josh Cutler</a:t>
            </a:r>
          </a:p>
        </p:txBody>
      </p:sp>
      <p:sp>
        <p:nvSpPr>
          <p:cNvPr id="4" name="Content Placeholder 2">
            <a:extLst>
              <a:ext uri="{FF2B5EF4-FFF2-40B4-BE49-F238E27FC236}">
                <a16:creationId xmlns:a16="http://schemas.microsoft.com/office/drawing/2014/main" id="{F4773C2B-EEE0-0562-E1B2-1BE994383AD8}"/>
              </a:ext>
            </a:extLst>
          </p:cNvPr>
          <p:cNvSpPr txBox="1">
            <a:spLocks/>
          </p:cNvSpPr>
          <p:nvPr/>
        </p:nvSpPr>
        <p:spPr>
          <a:xfrm>
            <a:off x="8853592" y="1212427"/>
            <a:ext cx="2832947" cy="5032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1" dirty="0"/>
              <a:t>31. Rep. William Driscoll</a:t>
            </a:r>
          </a:p>
          <a:p>
            <a:pPr marL="0" indent="0">
              <a:buFont typeface="Arial" panose="020B0604020202020204" pitchFamily="34" charset="0"/>
              <a:buNone/>
            </a:pPr>
            <a:r>
              <a:rPr lang="en-US" sz="1800" b="1" dirty="0"/>
              <a:t>32. Rep. William Straus</a:t>
            </a:r>
          </a:p>
          <a:p>
            <a:pPr marL="0" indent="0">
              <a:buFont typeface="Arial" panose="020B0604020202020204" pitchFamily="34" charset="0"/>
              <a:buNone/>
            </a:pPr>
            <a:r>
              <a:rPr lang="en-US" sz="1800" b="1" dirty="0"/>
              <a:t>33. Sen. Anne Gobi</a:t>
            </a:r>
          </a:p>
          <a:p>
            <a:pPr marL="0" indent="0">
              <a:buFont typeface="Arial" panose="020B0604020202020204" pitchFamily="34" charset="0"/>
              <a:buNone/>
            </a:pPr>
            <a:r>
              <a:rPr lang="en-US" sz="1800" b="1" dirty="0"/>
              <a:t>34. Sen. Becca Rausch</a:t>
            </a:r>
          </a:p>
          <a:p>
            <a:pPr marL="0" indent="0">
              <a:buFont typeface="Arial" panose="020B0604020202020204" pitchFamily="34" charset="0"/>
              <a:buNone/>
            </a:pPr>
            <a:r>
              <a:rPr lang="en-US" sz="1800" b="1" dirty="0"/>
              <a:t>35. Sen. Edward Kennedy</a:t>
            </a:r>
          </a:p>
          <a:p>
            <a:pPr marL="0" indent="0">
              <a:buFont typeface="Arial" panose="020B0604020202020204" pitchFamily="34" charset="0"/>
              <a:buNone/>
            </a:pPr>
            <a:r>
              <a:rPr lang="en-US" sz="1800" b="1" dirty="0"/>
              <a:t>36. Sen. Jake Oliveira</a:t>
            </a:r>
          </a:p>
          <a:p>
            <a:pPr marL="0" indent="0">
              <a:buFont typeface="Arial" panose="020B0604020202020204" pitchFamily="34" charset="0"/>
              <a:buNone/>
            </a:pPr>
            <a:r>
              <a:rPr lang="en-US" sz="1800" b="1" dirty="0"/>
              <a:t>37. Sen. Jason Lewis</a:t>
            </a:r>
          </a:p>
          <a:p>
            <a:pPr marL="0" indent="0">
              <a:buFont typeface="Arial" panose="020B0604020202020204" pitchFamily="34" charset="0"/>
              <a:buNone/>
            </a:pPr>
            <a:r>
              <a:rPr lang="en-US" sz="1800" b="1" dirty="0"/>
              <a:t>38. Sen. Jo Comerford</a:t>
            </a:r>
          </a:p>
          <a:p>
            <a:pPr marL="0" indent="0">
              <a:buFont typeface="Arial" panose="020B0604020202020204" pitchFamily="34" charset="0"/>
              <a:buNone/>
            </a:pPr>
            <a:r>
              <a:rPr lang="en-US" sz="1800" b="1" dirty="0"/>
              <a:t>39. Sen. Joan Lovely</a:t>
            </a:r>
          </a:p>
          <a:p>
            <a:pPr marL="0" indent="0">
              <a:buFont typeface="Arial" panose="020B0604020202020204" pitchFamily="34" charset="0"/>
              <a:buNone/>
            </a:pPr>
            <a:r>
              <a:rPr lang="en-US" sz="1800" b="1" dirty="0"/>
              <a:t>40. Sen. John J. Cronin</a:t>
            </a:r>
          </a:p>
          <a:p>
            <a:pPr marL="0" indent="0">
              <a:buFont typeface="Arial" panose="020B0604020202020204" pitchFamily="34" charset="0"/>
              <a:buNone/>
            </a:pPr>
            <a:r>
              <a:rPr lang="en-US" sz="1800" b="1" dirty="0"/>
              <a:t>41. Sen. Michael Moore</a:t>
            </a:r>
          </a:p>
          <a:p>
            <a:pPr marL="0" indent="0">
              <a:buFont typeface="Arial" panose="020B0604020202020204" pitchFamily="34" charset="0"/>
              <a:buNone/>
            </a:pPr>
            <a:r>
              <a:rPr lang="en-US" sz="1800" b="1" dirty="0"/>
              <a:t>42. Sen. Mike Barrett</a:t>
            </a:r>
          </a:p>
          <a:p>
            <a:pPr marL="0" indent="0">
              <a:buFont typeface="Arial" panose="020B0604020202020204" pitchFamily="34" charset="0"/>
              <a:buNone/>
            </a:pPr>
            <a:r>
              <a:rPr lang="en-US" sz="1800" b="1" dirty="0"/>
              <a:t>43. Sen. Ryan Fattman</a:t>
            </a:r>
          </a:p>
        </p:txBody>
      </p:sp>
      <p:sp>
        <p:nvSpPr>
          <p:cNvPr id="5" name="Content Placeholder 2">
            <a:extLst>
              <a:ext uri="{FF2B5EF4-FFF2-40B4-BE49-F238E27FC236}">
                <a16:creationId xmlns:a16="http://schemas.microsoft.com/office/drawing/2014/main" id="{B3C02E73-6DB6-CFAB-27E4-D3B588A4B4D2}"/>
              </a:ext>
            </a:extLst>
          </p:cNvPr>
          <p:cNvSpPr txBox="1">
            <a:spLocks/>
          </p:cNvSpPr>
          <p:nvPr/>
        </p:nvSpPr>
        <p:spPr>
          <a:xfrm>
            <a:off x="4744294" y="1212426"/>
            <a:ext cx="3146638" cy="50323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1" dirty="0"/>
              <a:t>16. Rep. Kate </a:t>
            </a:r>
            <a:r>
              <a:rPr lang="en-US" sz="1800" b="1" dirty="0" err="1"/>
              <a:t>Donaghue</a:t>
            </a:r>
            <a:endParaRPr lang="en-US" sz="1800" b="1" dirty="0"/>
          </a:p>
          <a:p>
            <a:pPr marL="0" indent="0">
              <a:buFont typeface="Arial" panose="020B0604020202020204" pitchFamily="34" charset="0"/>
              <a:buNone/>
            </a:pPr>
            <a:r>
              <a:rPr lang="en-US" sz="1800" b="1" dirty="0"/>
              <a:t>17. Rep. Kay Khan</a:t>
            </a:r>
          </a:p>
          <a:p>
            <a:pPr marL="0" indent="0">
              <a:buFont typeface="Arial" panose="020B0604020202020204" pitchFamily="34" charset="0"/>
              <a:buNone/>
            </a:pPr>
            <a:r>
              <a:rPr lang="en-US" sz="1800" b="1" dirty="0"/>
              <a:t>18. Rep. Kim Ferguson</a:t>
            </a:r>
          </a:p>
          <a:p>
            <a:pPr marL="0" indent="0">
              <a:buFont typeface="Arial" panose="020B0604020202020204" pitchFamily="34" charset="0"/>
              <a:buNone/>
            </a:pPr>
            <a:r>
              <a:rPr lang="en-US" sz="1800" b="1" dirty="0"/>
              <a:t>19. Rep. Lindsay </a:t>
            </a:r>
            <a:r>
              <a:rPr lang="en-US" sz="1800" b="1" dirty="0" err="1"/>
              <a:t>Sabadosa</a:t>
            </a:r>
            <a:endParaRPr lang="en-US" sz="1800" b="1" dirty="0"/>
          </a:p>
          <a:p>
            <a:pPr marL="0" indent="0">
              <a:buFont typeface="Arial" panose="020B0604020202020204" pitchFamily="34" charset="0"/>
              <a:buNone/>
            </a:pPr>
            <a:r>
              <a:rPr lang="en-US" sz="1800" b="1" dirty="0"/>
              <a:t>20. Rep. Margaret Scarsdale</a:t>
            </a:r>
          </a:p>
          <a:p>
            <a:pPr marL="0" indent="0">
              <a:buFont typeface="Arial" panose="020B0604020202020204" pitchFamily="34" charset="0"/>
              <a:buNone/>
            </a:pPr>
            <a:r>
              <a:rPr lang="en-US" sz="1800" b="1" dirty="0"/>
              <a:t>21. Rep. Mike Connolly</a:t>
            </a:r>
          </a:p>
          <a:p>
            <a:pPr marL="0" indent="0">
              <a:buFont typeface="Arial" panose="020B0604020202020204" pitchFamily="34" charset="0"/>
              <a:buNone/>
            </a:pPr>
            <a:r>
              <a:rPr lang="en-US" sz="1800" b="1" dirty="0"/>
              <a:t>22. Rep. Mindy </a:t>
            </a:r>
            <a:r>
              <a:rPr lang="en-US" sz="1800" b="1" dirty="0" err="1"/>
              <a:t>Domb</a:t>
            </a:r>
            <a:endParaRPr lang="en-US" sz="1800" b="1" dirty="0"/>
          </a:p>
          <a:p>
            <a:pPr marL="0" indent="0">
              <a:buFont typeface="Arial" panose="020B0604020202020204" pitchFamily="34" charset="0"/>
              <a:buNone/>
            </a:pPr>
            <a:r>
              <a:rPr lang="en-US" sz="1800" b="1" dirty="0"/>
              <a:t>23. Rep. Priscila Sousa</a:t>
            </a:r>
          </a:p>
          <a:p>
            <a:pPr marL="0" indent="0">
              <a:buFont typeface="Arial" panose="020B0604020202020204" pitchFamily="34" charset="0"/>
              <a:buNone/>
            </a:pPr>
            <a:r>
              <a:rPr lang="en-US" sz="1800" b="1" dirty="0"/>
              <a:t>24. Rep. Rob </a:t>
            </a:r>
            <a:r>
              <a:rPr lang="en-US" sz="1800" b="1" dirty="0" err="1"/>
              <a:t>Consalvo</a:t>
            </a:r>
            <a:endParaRPr lang="en-US" sz="1800" b="1" dirty="0"/>
          </a:p>
          <a:p>
            <a:pPr marL="0" indent="0">
              <a:buFont typeface="Arial" panose="020B0604020202020204" pitchFamily="34" charset="0"/>
              <a:buNone/>
            </a:pPr>
            <a:r>
              <a:rPr lang="en-US" sz="1800" b="1" dirty="0"/>
              <a:t>25. Rep. Rodney Elliott</a:t>
            </a:r>
          </a:p>
          <a:p>
            <a:pPr marL="0" indent="0">
              <a:buFont typeface="Arial" panose="020B0604020202020204" pitchFamily="34" charset="0"/>
              <a:buNone/>
            </a:pPr>
            <a:r>
              <a:rPr lang="en-US" sz="1800" b="1" dirty="0"/>
              <a:t>26. Rep. Sally </a:t>
            </a:r>
            <a:r>
              <a:rPr lang="en-US" sz="1800" b="1" dirty="0" err="1"/>
              <a:t>Kerans</a:t>
            </a:r>
            <a:endParaRPr lang="en-US" sz="1800" b="1" dirty="0"/>
          </a:p>
          <a:p>
            <a:pPr marL="0" indent="0">
              <a:buFont typeface="Arial" panose="020B0604020202020204" pitchFamily="34" charset="0"/>
              <a:buNone/>
            </a:pPr>
            <a:r>
              <a:rPr lang="en-US" sz="1800" b="1" dirty="0"/>
              <a:t>27. Rep. Steve Owens</a:t>
            </a:r>
          </a:p>
          <a:p>
            <a:pPr marL="0" indent="0">
              <a:buFont typeface="Arial" panose="020B0604020202020204" pitchFamily="34" charset="0"/>
              <a:buNone/>
            </a:pPr>
            <a:r>
              <a:rPr lang="en-US" sz="1800" b="1" dirty="0"/>
              <a:t>28. Rep. Todd </a:t>
            </a:r>
            <a:r>
              <a:rPr lang="en-US" sz="1800" b="1" dirty="0" err="1"/>
              <a:t>Smola</a:t>
            </a:r>
            <a:endParaRPr lang="en-US" sz="1800" b="1" dirty="0"/>
          </a:p>
          <a:p>
            <a:pPr marL="0" indent="0">
              <a:buFont typeface="Arial" panose="020B0604020202020204" pitchFamily="34" charset="0"/>
              <a:buNone/>
            </a:pPr>
            <a:r>
              <a:rPr lang="en-US" sz="1800" b="1" dirty="0"/>
              <a:t>29. Rep. Tommy </a:t>
            </a:r>
            <a:r>
              <a:rPr lang="en-US" sz="1800" b="1" dirty="0" err="1"/>
              <a:t>Vitolo</a:t>
            </a:r>
            <a:endParaRPr lang="en-US" sz="1800" b="1" dirty="0"/>
          </a:p>
          <a:p>
            <a:pPr marL="0" indent="0">
              <a:buFont typeface="Arial" panose="020B0604020202020204" pitchFamily="34" charset="0"/>
              <a:buNone/>
            </a:pPr>
            <a:r>
              <a:rPr lang="en-US" sz="1800" b="1" dirty="0"/>
              <a:t>30. Rep. Tricia Farley-Bouvier</a:t>
            </a:r>
          </a:p>
        </p:txBody>
      </p:sp>
    </p:spTree>
    <p:extLst>
      <p:ext uri="{BB962C8B-B14F-4D97-AF65-F5344CB8AC3E}">
        <p14:creationId xmlns:p14="http://schemas.microsoft.com/office/powerpoint/2010/main" val="2911019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2CDA2-EF46-6A12-253B-0313B34517EF}"/>
              </a:ext>
            </a:extLst>
          </p:cNvPr>
          <p:cNvSpPr>
            <a:spLocks noGrp="1"/>
          </p:cNvSpPr>
          <p:nvPr>
            <p:ph type="ctrTitle"/>
          </p:nvPr>
        </p:nvSpPr>
        <p:spPr/>
        <p:txBody>
          <a:bodyPr/>
          <a:lstStyle/>
          <a:p>
            <a:r>
              <a:rPr lang="en-US" dirty="0"/>
              <a:t>Contact Us</a:t>
            </a:r>
          </a:p>
        </p:txBody>
      </p:sp>
      <p:sp>
        <p:nvSpPr>
          <p:cNvPr id="3" name="Subtitle 2">
            <a:extLst>
              <a:ext uri="{FF2B5EF4-FFF2-40B4-BE49-F238E27FC236}">
                <a16:creationId xmlns:a16="http://schemas.microsoft.com/office/drawing/2014/main" id="{75672EDC-0992-C602-B312-1C474C5DBF75}"/>
              </a:ext>
            </a:extLst>
          </p:cNvPr>
          <p:cNvSpPr>
            <a:spLocks noGrp="1"/>
          </p:cNvSpPr>
          <p:nvPr>
            <p:ph type="subTitle" idx="1"/>
          </p:nvPr>
        </p:nvSpPr>
        <p:spPr/>
        <p:txBody>
          <a:bodyPr>
            <a:normAutofit/>
          </a:bodyPr>
          <a:lstStyle/>
          <a:p>
            <a:r>
              <a:rPr lang="en-US" dirty="0"/>
              <a:t>Representative Michelle Ciccolo – </a:t>
            </a:r>
            <a:r>
              <a:rPr lang="en-US" dirty="0">
                <a:hlinkClick r:id="rId2"/>
              </a:rPr>
              <a:t>michelle.Ciccolo@mahouse.gov</a:t>
            </a:r>
            <a:endParaRPr lang="en-US" dirty="0"/>
          </a:p>
          <a:p>
            <a:r>
              <a:rPr lang="en-US" dirty="0"/>
              <a:t>Aide - </a:t>
            </a:r>
            <a:r>
              <a:rPr lang="en-US" dirty="0">
                <a:hlinkClick r:id="rId3"/>
              </a:rPr>
              <a:t>Abby.cutrumbes@mahouse.gov</a:t>
            </a:r>
            <a:r>
              <a:rPr lang="en-US" dirty="0"/>
              <a:t> </a:t>
            </a:r>
          </a:p>
          <a:p>
            <a:r>
              <a:rPr lang="en-US" dirty="0"/>
              <a:t>Senator Brendan </a:t>
            </a:r>
            <a:r>
              <a:rPr lang="en-US" dirty="0" err="1"/>
              <a:t>Crighton</a:t>
            </a:r>
            <a:r>
              <a:rPr lang="en-US" dirty="0"/>
              <a:t> – </a:t>
            </a:r>
            <a:r>
              <a:rPr lang="en-US" dirty="0">
                <a:hlinkClick r:id="rId4"/>
              </a:rPr>
              <a:t>Brendan.crighton@masenate.gov</a:t>
            </a:r>
            <a:endParaRPr lang="en-US" dirty="0"/>
          </a:p>
          <a:p>
            <a:endParaRPr lang="en-US" dirty="0"/>
          </a:p>
        </p:txBody>
      </p:sp>
    </p:spTree>
    <p:extLst>
      <p:ext uri="{BB962C8B-B14F-4D97-AF65-F5344CB8AC3E}">
        <p14:creationId xmlns:p14="http://schemas.microsoft.com/office/powerpoint/2010/main" val="388701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600</Words>
  <Application>Microsoft Office PowerPoint</Application>
  <PresentationFormat>Widescreen</PresentationFormat>
  <Paragraphs>69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Legislative Trails Caucus</vt:lpstr>
      <vt:lpstr>What is our mission?</vt:lpstr>
      <vt:lpstr>How do we approach our work?</vt:lpstr>
      <vt:lpstr>Goals:</vt:lpstr>
      <vt:lpstr>Legislation </vt:lpstr>
      <vt:lpstr>Membership</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Trails Caucus</dc:title>
  <dc:creator>Cutrumbes, Abby (HOU)</dc:creator>
  <cp:lastModifiedBy>Cutrumbes, Abby (HOU)</cp:lastModifiedBy>
  <cp:revision>6</cp:revision>
  <dcterms:created xsi:type="dcterms:W3CDTF">2022-12-08T14:54:49Z</dcterms:created>
  <dcterms:modified xsi:type="dcterms:W3CDTF">2023-05-24T18:23:39Z</dcterms:modified>
</cp:coreProperties>
</file>